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4" r:id="rId3"/>
    <p:sldId id="257" r:id="rId4"/>
    <p:sldId id="262" r:id="rId5"/>
    <p:sldId id="258" r:id="rId6"/>
    <p:sldId id="265" r:id="rId7"/>
    <p:sldId id="259" r:id="rId8"/>
    <p:sldId id="260" r:id="rId9"/>
    <p:sldId id="266" r:id="rId10"/>
    <p:sldId id="261"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92B7E64-42B8-4DB3-9898-30A503F188E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2B7E64-42B8-4DB3-9898-30A503F188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92B7E64-42B8-4DB3-9898-30A503F188E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92B7E64-42B8-4DB3-9898-30A503F188E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92B7E64-42B8-4DB3-9898-30A503F188E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D777C36-2125-4699-9B63-1B1A852BF3C2}" type="datetimeFigureOut">
              <a:rPr lang="en-US" smtClean="0"/>
              <a:pPr/>
              <a:t>10/03/2016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2B7E64-42B8-4DB3-9898-30A503F188E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92B7E64-42B8-4DB3-9898-30A503F188E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92B7E64-42B8-4DB3-9898-30A503F188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92B7E64-42B8-4DB3-9898-30A503F188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92B7E64-42B8-4DB3-9898-30A503F188E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D777C36-2125-4699-9B63-1B1A852BF3C2}" type="datetimeFigureOut">
              <a:rPr lang="en-US" smtClean="0"/>
              <a:pPr/>
              <a:t>10/03/2016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92B7E64-42B8-4DB3-9898-30A503F188E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D777C36-2125-4699-9B63-1B1A852BF3C2}" type="datetimeFigureOut">
              <a:rPr lang="en-US" smtClean="0"/>
              <a:pPr/>
              <a:t>10/03/2016</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D777C36-2125-4699-9B63-1B1A852BF3C2}" type="datetimeFigureOut">
              <a:rPr lang="en-US" smtClean="0"/>
              <a:pPr/>
              <a:t>10/03/2016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92B7E64-42B8-4DB3-9898-30A503F188E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t>Did you know I am smarter than you?</a:t>
            </a:r>
            <a:endParaRPr lang="en-US" sz="2400" dirty="0"/>
          </a:p>
        </p:txBody>
      </p:sp>
      <p:sp>
        <p:nvSpPr>
          <p:cNvPr id="2" name="Title 1"/>
          <p:cNvSpPr>
            <a:spLocks noGrp="1"/>
          </p:cNvSpPr>
          <p:nvPr>
            <p:ph type="ctrTitle"/>
          </p:nvPr>
        </p:nvSpPr>
        <p:spPr/>
        <p:txBody>
          <a:bodyPr/>
          <a:lstStyle/>
          <a:p>
            <a:r>
              <a:rPr lang="en-US" dirty="0" smtClean="0"/>
              <a:t>Social Darwinism</a:t>
            </a:r>
            <a:endParaRPr lang="en-US" dirty="0"/>
          </a:p>
        </p:txBody>
      </p:sp>
    </p:spTree>
    <p:extLst>
      <p:ext uri="{BB962C8B-B14F-4D97-AF65-F5344CB8AC3E}">
        <p14:creationId xmlns:p14="http://schemas.microsoft.com/office/powerpoint/2010/main" val="2322765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 Culture Changing Too?</a:t>
            </a:r>
            <a:endParaRPr lang="en-US" dirty="0"/>
          </a:p>
        </p:txBody>
      </p:sp>
      <p:sp>
        <p:nvSpPr>
          <p:cNvPr id="3" name="Content Placeholder 2"/>
          <p:cNvSpPr>
            <a:spLocks noGrp="1"/>
          </p:cNvSpPr>
          <p:nvPr>
            <p:ph sz="half" idx="1"/>
          </p:nvPr>
        </p:nvSpPr>
        <p:spPr/>
        <p:txBody>
          <a:bodyPr/>
          <a:lstStyle/>
          <a:p>
            <a:r>
              <a:rPr lang="en-US" dirty="0" smtClean="0"/>
              <a:t>You bet, there was less romanticism</a:t>
            </a:r>
          </a:p>
          <a:p>
            <a:endParaRPr lang="en-US" dirty="0"/>
          </a:p>
          <a:p>
            <a:r>
              <a:rPr lang="en-US" dirty="0" smtClean="0"/>
              <a:t>Mark Twain and literature as populism</a:t>
            </a:r>
          </a:p>
          <a:p>
            <a:endParaRPr lang="en-US" dirty="0"/>
          </a:p>
          <a:p>
            <a:r>
              <a:rPr lang="en-US" dirty="0" smtClean="0"/>
              <a:t>More income  = “going out culture”</a:t>
            </a:r>
          </a:p>
          <a:p>
            <a:endParaRPr lang="en-US" dirty="0"/>
          </a:p>
          <a:p>
            <a:r>
              <a:rPr lang="en-US" dirty="0" smtClean="0"/>
              <a:t>Sports (Baseball)</a:t>
            </a:r>
            <a:endParaRPr 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1371600"/>
            <a:ext cx="3657600" cy="5281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448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Twain Quotes</a:t>
            </a:r>
            <a:endParaRPr lang="en-US" dirty="0"/>
          </a:p>
        </p:txBody>
      </p:sp>
      <p:sp>
        <p:nvSpPr>
          <p:cNvPr id="6" name="Content Placeholder 5"/>
          <p:cNvSpPr>
            <a:spLocks noGrp="1"/>
          </p:cNvSpPr>
          <p:nvPr>
            <p:ph sz="quarter" idx="1"/>
          </p:nvPr>
        </p:nvSpPr>
        <p:spPr/>
        <p:txBody>
          <a:bodyPr>
            <a:normAutofit fontScale="92500" lnSpcReduction="10000"/>
          </a:bodyPr>
          <a:lstStyle/>
          <a:p>
            <a:r>
              <a:rPr lang="en-US" dirty="0"/>
              <a:t>Don't go around saying the world owes you a living. The world owes you nothing. It was here first</a:t>
            </a:r>
            <a:r>
              <a:rPr lang="en-US" dirty="0" smtClean="0"/>
              <a:t>.</a:t>
            </a:r>
            <a:r>
              <a:rPr lang="en-US" dirty="0"/>
              <a:t/>
            </a:r>
            <a:br>
              <a:rPr lang="en-US" dirty="0"/>
            </a:br>
            <a:endParaRPr lang="en-US" dirty="0"/>
          </a:p>
          <a:p>
            <a:r>
              <a:rPr lang="en-US" dirty="0"/>
              <a:t>A person who won't read has no advantage over one who can't read. </a:t>
            </a:r>
            <a:endParaRPr lang="en-US" dirty="0" smtClean="0"/>
          </a:p>
          <a:p>
            <a:endParaRPr lang="en-US" dirty="0"/>
          </a:p>
          <a:p>
            <a:r>
              <a:rPr lang="en-US" dirty="0"/>
              <a:t/>
            </a:r>
            <a:br>
              <a:rPr lang="en-US" dirty="0"/>
            </a:br>
            <a:r>
              <a:rPr lang="en-US" dirty="0"/>
              <a:t>Don't let schooling interfere with your education. </a:t>
            </a:r>
            <a:br>
              <a:rPr lang="en-US" dirty="0"/>
            </a:br>
            <a:endParaRPr lang="en-US" dirty="0" smtClean="0"/>
          </a:p>
          <a:p>
            <a:r>
              <a:rPr lang="en-US" dirty="0"/>
              <a:t>It is better to keep your mouth closed and let people think you are a fool than to open it and remove all doubt. </a:t>
            </a:r>
            <a:br>
              <a:rPr lang="en-US" dirty="0"/>
            </a:br>
            <a:endParaRPr lang="en-US" dirty="0"/>
          </a:p>
          <a:p>
            <a:endParaRPr lang="en-US" dirty="0"/>
          </a:p>
        </p:txBody>
      </p:sp>
    </p:spTree>
    <p:extLst>
      <p:ext uri="{BB962C8B-B14F-4D97-AF65-F5344CB8AC3E}">
        <p14:creationId xmlns:p14="http://schemas.microsoft.com/office/powerpoint/2010/main" val="156060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Scale>
                                      <p:cBhvr>
                                        <p:cTn id="7" dur="1000" decel="50000" fill="hold">
                                          <p:stCondLst>
                                            <p:cond delay="0"/>
                                          </p:stCondLst>
                                        </p:cTn>
                                        <p:tgtEl>
                                          <p:spTgt spid="6">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xEl>
                                              <p:pRg st="0" end="0"/>
                                            </p:txEl>
                                          </p:spTgt>
                                        </p:tgtEl>
                                        <p:attrNameLst>
                                          <p:attrName>ppt_x</p:attrName>
                                          <p:attrName>ppt_y</p:attrName>
                                        </p:attrNameLst>
                                      </p:cBhvr>
                                    </p:animMotion>
                                    <p:animEffect transition="in" filter="fade">
                                      <p:cBhvr>
                                        <p:cTn id="9" dur="10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Scale>
                                      <p:cBhvr>
                                        <p:cTn id="14" dur="1000" decel="50000" fill="hold">
                                          <p:stCondLst>
                                            <p:cond delay="0"/>
                                          </p:stCondLst>
                                        </p:cTn>
                                        <p:tgtEl>
                                          <p:spTgt spid="6">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xEl>
                                              <p:pRg st="1" end="1"/>
                                            </p:txEl>
                                          </p:spTgt>
                                        </p:tgtEl>
                                        <p:attrNameLst>
                                          <p:attrName>ppt_x</p:attrName>
                                          <p:attrName>ppt_y</p:attrName>
                                        </p:attrNameLst>
                                      </p:cBhvr>
                                    </p:animMotion>
                                    <p:animEffect transition="in" filter="fade">
                                      <p:cBhvr>
                                        <p:cTn id="16" dur="10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Scale>
                                      <p:cBhvr>
                                        <p:cTn id="21" dur="1000" decel="50000" fill="hold">
                                          <p:stCondLst>
                                            <p:cond delay="0"/>
                                          </p:stCondLst>
                                        </p:cTn>
                                        <p:tgtEl>
                                          <p:spTgt spid="6">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xEl>
                                              <p:pRg st="3" end="3"/>
                                            </p:txEl>
                                          </p:spTgt>
                                        </p:tgtEl>
                                        <p:attrNameLst>
                                          <p:attrName>ppt_x</p:attrName>
                                          <p:attrName>ppt_y</p:attrName>
                                        </p:attrNameLst>
                                      </p:cBhvr>
                                    </p:animMotion>
                                    <p:animEffect transition="in" filter="fade">
                                      <p:cBhvr>
                                        <p:cTn id="23" dur="1000"/>
                                        <p:tgtEl>
                                          <p:spTgt spid="6">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Scale>
                                      <p:cBhvr>
                                        <p:cTn id="28" dur="1000" decel="50000" fill="hold">
                                          <p:stCondLst>
                                            <p:cond delay="0"/>
                                          </p:stCondLst>
                                        </p:cTn>
                                        <p:tgtEl>
                                          <p:spTgt spid="6">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6">
                                            <p:txEl>
                                              <p:pRg st="4" end="4"/>
                                            </p:txEl>
                                          </p:spTgt>
                                        </p:tgtEl>
                                        <p:attrNameLst>
                                          <p:attrName>ppt_x</p:attrName>
                                          <p:attrName>ppt_y</p:attrName>
                                        </p:attrNameLst>
                                      </p:cBhvr>
                                    </p:animMotion>
                                    <p:animEffect transition="in" filter="fade">
                                      <p:cBhvr>
                                        <p:cTn id="30"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  - Primary Source Analysis</a:t>
            </a:r>
            <a:endParaRPr lang="en-US" dirty="0"/>
          </a:p>
        </p:txBody>
      </p:sp>
      <p:sp>
        <p:nvSpPr>
          <p:cNvPr id="3" name="Content Placeholder 2"/>
          <p:cNvSpPr>
            <a:spLocks noGrp="1"/>
          </p:cNvSpPr>
          <p:nvPr>
            <p:ph sz="quarter" idx="1"/>
          </p:nvPr>
        </p:nvSpPr>
        <p:spPr>
          <a:xfrm>
            <a:off x="301752" y="1371600"/>
            <a:ext cx="8537448" cy="5257800"/>
          </a:xfrm>
        </p:spPr>
        <p:txBody>
          <a:bodyPr>
            <a:normAutofit fontScale="92500" lnSpcReduction="20000"/>
          </a:bodyPr>
          <a:lstStyle/>
          <a:p>
            <a:r>
              <a:rPr lang="en-US" dirty="0" smtClean="0"/>
              <a:t>1)  Do you agree with the following statement?  Why/Why not?</a:t>
            </a:r>
          </a:p>
          <a:p>
            <a:endParaRPr lang="en-US" dirty="0" smtClean="0"/>
          </a:p>
          <a:p>
            <a:r>
              <a:rPr lang="en-US" dirty="0" smtClean="0"/>
              <a:t>2)  What do you think this tells us about today’s lesson?</a:t>
            </a:r>
          </a:p>
          <a:p>
            <a:endParaRPr lang="en-US" dirty="0" smtClean="0"/>
          </a:p>
          <a:p>
            <a:endParaRPr lang="en-US" dirty="0" smtClean="0"/>
          </a:p>
          <a:p>
            <a:r>
              <a:rPr lang="en-US" dirty="0" smtClean="0"/>
              <a:t>“Truly, this earth is a trophy cup for the industrious man. And this rightly so, in the service of natural selection. He who does not possess the force to secure his Lebensraum  (Kingdom) in this world, and, if necessary, to enlarge it, does not deserve to possess the necessities of life. He must step aside and allow stronger peoples to pass him by.”</a:t>
            </a:r>
          </a:p>
          <a:p>
            <a:r>
              <a:rPr lang="en-US" dirty="0" smtClean="0"/>
              <a:t> - Adolf Hitler </a:t>
            </a:r>
            <a:br>
              <a:rPr lang="en-US" dirty="0" smtClean="0"/>
            </a:br>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Social Darwinism?</a:t>
            </a:r>
            <a:endParaRPr lang="en-US" dirty="0"/>
          </a:p>
        </p:txBody>
      </p:sp>
      <p:sp>
        <p:nvSpPr>
          <p:cNvPr id="4" name="Content Placeholder 3"/>
          <p:cNvSpPr>
            <a:spLocks noGrp="1"/>
          </p:cNvSpPr>
          <p:nvPr>
            <p:ph sz="half" idx="1"/>
          </p:nvPr>
        </p:nvSpPr>
        <p:spPr>
          <a:xfrm>
            <a:off x="301752" y="1371600"/>
            <a:ext cx="4194048" cy="5181600"/>
          </a:xfrm>
        </p:spPr>
        <p:txBody>
          <a:bodyPr>
            <a:noAutofit/>
          </a:bodyPr>
          <a:lstStyle/>
          <a:p>
            <a:r>
              <a:rPr lang="en-US" sz="2400" dirty="0" smtClean="0"/>
              <a:t>Philosophy based on Darwin (Herbert Spencer)</a:t>
            </a:r>
          </a:p>
          <a:p>
            <a:endParaRPr lang="en-US" sz="2400" dirty="0"/>
          </a:p>
          <a:p>
            <a:r>
              <a:rPr lang="en-US" sz="2400" dirty="0" smtClean="0"/>
              <a:t>“survival of the fittest through natural selection?”</a:t>
            </a:r>
          </a:p>
          <a:p>
            <a:endParaRPr lang="en-US" sz="2400" dirty="0"/>
          </a:p>
          <a:p>
            <a:r>
              <a:rPr lang="en-US" sz="2400" dirty="0" smtClean="0"/>
              <a:t>“fit” = white and living in US or Great Britain</a:t>
            </a:r>
          </a:p>
          <a:p>
            <a:endParaRPr lang="en-US" sz="2400" dirty="0" smtClean="0"/>
          </a:p>
          <a:p>
            <a:r>
              <a:rPr lang="en-US" sz="2400" dirty="0" smtClean="0"/>
              <a:t>Social Darwinism + Laissez Faire</a:t>
            </a:r>
            <a:endParaRPr lang="en-US"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1600" y="1371600"/>
            <a:ext cx="3308549" cy="5098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9307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295400"/>
            <a:ext cx="7772400" cy="5406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301752" y="228600"/>
            <a:ext cx="8534400" cy="1066800"/>
          </a:xfrm>
        </p:spPr>
        <p:txBody>
          <a:bodyPr>
            <a:normAutofit fontScale="90000"/>
          </a:bodyPr>
          <a:lstStyle/>
          <a:p>
            <a:r>
              <a:rPr lang="en-US" dirty="0" smtClean="0"/>
              <a:t>Turn and Talk – 1) What images do you see? 2) What is the artist trying to say?  </a:t>
            </a:r>
            <a:endParaRPr lang="en-US" dirty="0"/>
          </a:p>
        </p:txBody>
      </p:sp>
    </p:spTree>
    <p:extLst>
      <p:ext uri="{BB962C8B-B14F-4D97-AF65-F5344CB8AC3E}">
        <p14:creationId xmlns:p14="http://schemas.microsoft.com/office/powerpoint/2010/main" val="19984516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534400" cy="758952"/>
          </a:xfrm>
        </p:spPr>
        <p:txBody>
          <a:bodyPr/>
          <a:lstStyle/>
          <a:p>
            <a:r>
              <a:rPr lang="en-US" dirty="0" smtClean="0"/>
              <a:t>What was Andrew Carnegie’s response?</a:t>
            </a:r>
            <a:endParaRPr lang="en-US" dirty="0"/>
          </a:p>
        </p:txBody>
      </p:sp>
      <p:sp>
        <p:nvSpPr>
          <p:cNvPr id="4" name="Content Placeholder 3"/>
          <p:cNvSpPr>
            <a:spLocks noGrp="1"/>
          </p:cNvSpPr>
          <p:nvPr>
            <p:ph sz="half" idx="2"/>
          </p:nvPr>
        </p:nvSpPr>
        <p:spPr/>
        <p:txBody>
          <a:bodyPr>
            <a:normAutofit/>
          </a:bodyPr>
          <a:lstStyle/>
          <a:p>
            <a:endParaRPr lang="en-US" dirty="0" smtClean="0"/>
          </a:p>
          <a:p>
            <a:endParaRPr lang="en-US" dirty="0"/>
          </a:p>
          <a:p>
            <a:r>
              <a:rPr lang="en-US" dirty="0" smtClean="0"/>
              <a:t>Gospel of Wealth taught that the rich should use their $$ to educate and aid the poor</a:t>
            </a:r>
          </a:p>
          <a:p>
            <a:endParaRPr lang="en-US" dirty="0" smtClean="0"/>
          </a:p>
          <a:p>
            <a:r>
              <a:rPr lang="en-US" dirty="0" smtClean="0"/>
              <a:t>Used his money to establish colleges, museums,  parks  libraries  and more.</a:t>
            </a:r>
          </a:p>
          <a:p>
            <a:endParaRPr lang="en-US" dirty="0" smtClean="0"/>
          </a:p>
          <a:p>
            <a:endParaRPr lang="en-US" dirty="0"/>
          </a:p>
          <a:p>
            <a:endParaRPr lang="en-US" dirty="0"/>
          </a:p>
          <a:p>
            <a:endParaRPr lang="en-US" dirty="0" smtClean="0"/>
          </a:p>
          <a:p>
            <a:endParaRPr lang="en-US" dirty="0"/>
          </a:p>
          <a:p>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977614"/>
            <a:ext cx="3657600" cy="5880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0510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Scale>
                                      <p:cBhvr>
                                        <p:cTn id="7" dur="1000" decel="50000" fill="hold">
                                          <p:stCondLst>
                                            <p:cond delay="0"/>
                                          </p:stCondLst>
                                        </p:cTn>
                                        <p:tgtEl>
                                          <p:spTgt spid="4">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xEl>
                                              <p:pRg st="2" end="2"/>
                                            </p:txEl>
                                          </p:spTgt>
                                        </p:tgtEl>
                                        <p:attrNameLst>
                                          <p:attrName>ppt_x</p:attrName>
                                          <p:attrName>ppt_y</p:attrName>
                                        </p:attrNameLst>
                                      </p:cBhvr>
                                    </p:animMotion>
                                    <p:animEffect transition="in" filter="fade">
                                      <p:cBhvr>
                                        <p:cTn id="9" dur="1000"/>
                                        <p:tgtEl>
                                          <p:spTgt spid="4">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Scale>
                                      <p:cBhvr>
                                        <p:cTn id="14" dur="1000" decel="50000" fill="hold">
                                          <p:stCondLst>
                                            <p:cond delay="0"/>
                                          </p:stCondLst>
                                        </p:cTn>
                                        <p:tgtEl>
                                          <p:spTgt spid="4">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
                                            <p:txEl>
                                              <p:pRg st="4" end="4"/>
                                            </p:txEl>
                                          </p:spTgt>
                                        </p:tgtEl>
                                        <p:attrNameLst>
                                          <p:attrName>ppt_x</p:attrName>
                                          <p:attrName>ppt_y</p:attrName>
                                        </p:attrNameLst>
                                      </p:cBhvr>
                                    </p:animMotion>
                                    <p:animEffect transition="in" filter="fade">
                                      <p:cBhvr>
                                        <p:cTn id="16"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 Pair - Share</a:t>
            </a:r>
            <a:endParaRPr lang="en-US" dirty="0"/>
          </a:p>
        </p:txBody>
      </p:sp>
      <p:sp>
        <p:nvSpPr>
          <p:cNvPr id="5" name="Content Placeholder 4"/>
          <p:cNvSpPr>
            <a:spLocks noGrp="1"/>
          </p:cNvSpPr>
          <p:nvPr>
            <p:ph sz="quarter" idx="1"/>
          </p:nvPr>
        </p:nvSpPr>
        <p:spPr/>
        <p:txBody>
          <a:bodyPr/>
          <a:lstStyle/>
          <a:p>
            <a:r>
              <a:rPr lang="en-US" dirty="0" smtClean="0"/>
              <a:t>1)  Do you agree with Andrew Carnegie's argument about the wealthy using their money for the betterment of society?</a:t>
            </a:r>
          </a:p>
          <a:p>
            <a:endParaRPr lang="en-US" dirty="0" smtClean="0"/>
          </a:p>
          <a:p>
            <a:r>
              <a:rPr lang="en-US" dirty="0" smtClean="0"/>
              <a:t>2)  Why or why not?</a:t>
            </a:r>
          </a:p>
          <a:p>
            <a:endParaRPr lang="en-US" dirty="0" smtClean="0"/>
          </a:p>
          <a:p>
            <a:r>
              <a:rPr lang="en-US" dirty="0" smtClean="0"/>
              <a:t>3)  Think about Jacksonville and try to think of examples of the Gospel of Wealth at work.</a:t>
            </a:r>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Criticisms of Social Darwinism</a:t>
            </a:r>
            <a:endParaRPr lang="en-US" dirty="0"/>
          </a:p>
        </p:txBody>
      </p:sp>
      <p:sp>
        <p:nvSpPr>
          <p:cNvPr id="3" name="Content Placeholder 2"/>
          <p:cNvSpPr>
            <a:spLocks noGrp="1"/>
          </p:cNvSpPr>
          <p:nvPr>
            <p:ph sz="half" idx="1"/>
          </p:nvPr>
        </p:nvSpPr>
        <p:spPr>
          <a:xfrm>
            <a:off x="304800" y="1295400"/>
            <a:ext cx="4419600" cy="5029200"/>
          </a:xfrm>
        </p:spPr>
        <p:txBody>
          <a:bodyPr>
            <a:noAutofit/>
          </a:bodyPr>
          <a:lstStyle/>
          <a:p>
            <a:r>
              <a:rPr lang="en-US" sz="2800" dirty="0" smtClean="0"/>
              <a:t>Are some people less capable?</a:t>
            </a:r>
          </a:p>
          <a:p>
            <a:endParaRPr lang="en-US" sz="2800" dirty="0" smtClean="0"/>
          </a:p>
          <a:p>
            <a:r>
              <a:rPr lang="en-US" sz="2800" dirty="0" smtClean="0"/>
              <a:t>Some people believed the </a:t>
            </a:r>
            <a:r>
              <a:rPr lang="en-US" sz="2800" dirty="0" err="1" smtClean="0"/>
              <a:t>Gov’t</a:t>
            </a:r>
            <a:r>
              <a:rPr lang="en-US" sz="2800" dirty="0" smtClean="0"/>
              <a:t> should play a role in helping poor</a:t>
            </a:r>
          </a:p>
          <a:p>
            <a:endParaRPr lang="en-US" sz="2800" dirty="0" smtClean="0"/>
          </a:p>
          <a:p>
            <a:r>
              <a:rPr lang="en-US" sz="2800" dirty="0" smtClean="0"/>
              <a:t>People began to start their own programs to help the poor</a:t>
            </a:r>
          </a:p>
          <a:p>
            <a:endParaRPr lang="en-US" sz="2800" dirty="0" smtClean="0"/>
          </a:p>
          <a:p>
            <a:endParaRPr lang="en-US"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1295400"/>
            <a:ext cx="4191000" cy="5355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807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683752" cy="758952"/>
          </a:xfrm>
        </p:spPr>
        <p:txBody>
          <a:bodyPr>
            <a:normAutofit fontScale="90000"/>
          </a:bodyPr>
          <a:lstStyle/>
          <a:p>
            <a:r>
              <a:rPr lang="en-US" dirty="0" smtClean="0"/>
              <a:t>What were some of the new “Reform” Movements</a:t>
            </a:r>
            <a:endParaRPr lang="en-US" dirty="0"/>
          </a:p>
        </p:txBody>
      </p:sp>
      <p:sp>
        <p:nvSpPr>
          <p:cNvPr id="3" name="Content Placeholder 2"/>
          <p:cNvSpPr>
            <a:spLocks noGrp="1"/>
          </p:cNvSpPr>
          <p:nvPr>
            <p:ph sz="half" idx="1"/>
          </p:nvPr>
        </p:nvSpPr>
        <p:spPr/>
        <p:txBody>
          <a:bodyPr>
            <a:normAutofit/>
          </a:bodyPr>
          <a:lstStyle/>
          <a:p>
            <a:endParaRPr lang="en-US"/>
          </a:p>
        </p:txBody>
      </p:sp>
      <p:sp>
        <p:nvSpPr>
          <p:cNvPr id="4" name="Content Placeholder 3"/>
          <p:cNvSpPr>
            <a:spLocks noGrp="1"/>
          </p:cNvSpPr>
          <p:nvPr>
            <p:ph sz="half" idx="2"/>
          </p:nvPr>
        </p:nvSpPr>
        <p:spPr>
          <a:xfrm>
            <a:off x="4800600" y="1371600"/>
            <a:ext cx="4038600" cy="4876800"/>
          </a:xfrm>
        </p:spPr>
        <p:txBody>
          <a:bodyPr>
            <a:normAutofit/>
          </a:bodyPr>
          <a:lstStyle/>
          <a:p>
            <a:r>
              <a:rPr lang="en-US" dirty="0" smtClean="0"/>
              <a:t>The </a:t>
            </a:r>
            <a:r>
              <a:rPr lang="en-US" u="sng" dirty="0" smtClean="0"/>
              <a:t>Social Gospel </a:t>
            </a:r>
            <a:r>
              <a:rPr lang="en-US" dirty="0" smtClean="0"/>
              <a:t>called on Christians to help the poor</a:t>
            </a:r>
          </a:p>
          <a:p>
            <a:endParaRPr lang="en-US" dirty="0" smtClean="0"/>
          </a:p>
          <a:p>
            <a:r>
              <a:rPr lang="en-US" dirty="0" smtClean="0"/>
              <a:t>YMCA /Salvation Army</a:t>
            </a:r>
          </a:p>
          <a:p>
            <a:endParaRPr lang="en-US" dirty="0"/>
          </a:p>
          <a:p>
            <a:r>
              <a:rPr lang="en-US" dirty="0" smtClean="0"/>
              <a:t>Reformers pushed for– medical care, English classes, and rec programs</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489364"/>
            <a:ext cx="4648200" cy="5029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07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 calcmode="lin" valueType="num">
                                      <p:cBhvr>
                                        <p:cTn id="2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Big Ones</a:t>
            </a:r>
            <a:endParaRPr lang="en-US" dirty="0"/>
          </a:p>
        </p:txBody>
      </p:sp>
      <p:sp>
        <p:nvSpPr>
          <p:cNvPr id="3" name="Content Placeholder 2"/>
          <p:cNvSpPr>
            <a:spLocks noGrp="1"/>
          </p:cNvSpPr>
          <p:nvPr>
            <p:ph sz="half" idx="1"/>
          </p:nvPr>
        </p:nvSpPr>
        <p:spPr/>
        <p:txBody>
          <a:bodyPr/>
          <a:lstStyle/>
          <a:p>
            <a:r>
              <a:rPr lang="en-US" u="sng" dirty="0" smtClean="0"/>
              <a:t>Settlement Houses </a:t>
            </a:r>
            <a:r>
              <a:rPr lang="en-US" dirty="0" smtClean="0"/>
              <a:t>and education</a:t>
            </a:r>
          </a:p>
          <a:p>
            <a:endParaRPr lang="en-US" dirty="0" smtClean="0"/>
          </a:p>
          <a:p>
            <a:r>
              <a:rPr lang="en-US" dirty="0" smtClean="0"/>
              <a:t>Settlement  Houses stem from the </a:t>
            </a:r>
            <a:r>
              <a:rPr lang="en-US" u="sng" dirty="0" smtClean="0"/>
              <a:t>Social Gospel</a:t>
            </a:r>
          </a:p>
          <a:p>
            <a:pPr lvl="1"/>
            <a:r>
              <a:rPr lang="en-US" dirty="0" smtClean="0"/>
              <a:t>Learn English / skills</a:t>
            </a:r>
          </a:p>
          <a:p>
            <a:pPr lvl="1"/>
            <a:r>
              <a:rPr lang="en-US" u="sng" dirty="0" smtClean="0"/>
              <a:t>Hull House </a:t>
            </a:r>
            <a:r>
              <a:rPr lang="en-US" dirty="0" smtClean="0"/>
              <a:t>most famous</a:t>
            </a:r>
          </a:p>
          <a:p>
            <a:pPr lvl="1"/>
            <a:endParaRPr lang="en-US" dirty="0" smtClean="0"/>
          </a:p>
          <a:p>
            <a:r>
              <a:rPr lang="en-US" u="sng" dirty="0" smtClean="0"/>
              <a:t>Compulsory  (required) Education</a:t>
            </a:r>
            <a:r>
              <a:rPr lang="en-US" dirty="0" smtClean="0"/>
              <a:t> led to rise of public schools</a:t>
            </a:r>
            <a:endParaRPr lang="en-US" u="sng" dirty="0"/>
          </a:p>
        </p:txBody>
      </p:sp>
      <p:pic>
        <p:nvPicPr>
          <p:cNvPr id="1026" name="Picture 2" descr="https://lh5.googleusercontent.com/-WKqXBmbGZrc/TXoqjoRA5xI/AAAAAAAACiY/XOuQFuhuXao/s1600/Original+Soule+School.jpg"/>
          <p:cNvPicPr>
            <a:picLocks noChangeAspect="1" noChangeArrowheads="1"/>
          </p:cNvPicPr>
          <p:nvPr/>
        </p:nvPicPr>
        <p:blipFill>
          <a:blip r:embed="rId2" cstate="print"/>
          <a:srcRect/>
          <a:stretch>
            <a:fillRect/>
          </a:stretch>
        </p:blipFill>
        <p:spPr bwMode="auto">
          <a:xfrm>
            <a:off x="5029200" y="3962400"/>
            <a:ext cx="3790557" cy="2636807"/>
          </a:xfrm>
          <a:prstGeom prst="rect">
            <a:avLst/>
          </a:prstGeom>
          <a:noFill/>
        </p:spPr>
      </p:pic>
      <p:pic>
        <p:nvPicPr>
          <p:cNvPr id="1028" name="Picture 4" descr="http://payload112.cargocollective.com/1/8/281293/4544562/GirlsCookingClass_440.jpg"/>
          <p:cNvPicPr>
            <a:picLocks noChangeAspect="1" noChangeArrowheads="1"/>
          </p:cNvPicPr>
          <p:nvPr/>
        </p:nvPicPr>
        <p:blipFill>
          <a:blip r:embed="rId3" cstate="print"/>
          <a:srcRect/>
          <a:stretch>
            <a:fillRect/>
          </a:stretch>
        </p:blipFill>
        <p:spPr bwMode="auto">
          <a:xfrm>
            <a:off x="5105400" y="1371600"/>
            <a:ext cx="3429000" cy="235354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103</TotalTime>
  <Words>429</Words>
  <Application>Microsoft Office PowerPoint</Application>
  <PresentationFormat>On-screen Show (4:3)</PresentationFormat>
  <Paragraphs>70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Georgia</vt:lpstr>
      <vt:lpstr>Wingdings</vt:lpstr>
      <vt:lpstr>Wingdings 2</vt:lpstr>
      <vt:lpstr>Civic</vt:lpstr>
      <vt:lpstr>Social Darwinism</vt:lpstr>
      <vt:lpstr>Warm-Up  - Primary Source Analysis</vt:lpstr>
      <vt:lpstr>What is Social Darwinism?</vt:lpstr>
      <vt:lpstr>Turn and Talk – 1) What images do you see? 2) What is the artist trying to say?  </vt:lpstr>
      <vt:lpstr>What was Andrew Carnegie’s response?</vt:lpstr>
      <vt:lpstr>Think – Pair - Share</vt:lpstr>
      <vt:lpstr>Criticisms of Social Darwinism</vt:lpstr>
      <vt:lpstr>What were some of the new “Reform” Movements</vt:lpstr>
      <vt:lpstr>2 Big Ones</vt:lpstr>
      <vt:lpstr>Was Culture Changing Too?</vt:lpstr>
      <vt:lpstr>Twain Quotes</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Darwinism</dc:title>
  <dc:creator>Mcdonald, Damien L.</dc:creator>
  <cp:lastModifiedBy>Sacerdote, Kevin R.</cp:lastModifiedBy>
  <cp:revision>14</cp:revision>
  <dcterms:created xsi:type="dcterms:W3CDTF">2012-10-01T18:40:04Z</dcterms:created>
  <dcterms:modified xsi:type="dcterms:W3CDTF">2016-10-03T12:33:05Z</dcterms:modified>
</cp:coreProperties>
</file>